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9" r:id="rId3"/>
    <p:sldId id="464" r:id="rId4"/>
    <p:sldId id="465" r:id="rId5"/>
    <p:sldId id="397" r:id="rId6"/>
    <p:sldId id="394" r:id="rId7"/>
    <p:sldId id="395" r:id="rId8"/>
    <p:sldId id="396" r:id="rId9"/>
    <p:sldId id="466" r:id="rId10"/>
    <p:sldId id="467" r:id="rId11"/>
    <p:sldId id="468" r:id="rId12"/>
    <p:sldId id="469" r:id="rId13"/>
    <p:sldId id="470" r:id="rId14"/>
    <p:sldId id="471" r:id="rId15"/>
    <p:sldId id="392" r:id="rId16"/>
    <p:sldId id="404" r:id="rId17"/>
    <p:sldId id="258" r:id="rId18"/>
    <p:sldId id="259" r:id="rId19"/>
    <p:sldId id="260" r:id="rId20"/>
    <p:sldId id="261" r:id="rId21"/>
    <p:sldId id="262" r:id="rId22"/>
    <p:sldId id="263" r:id="rId23"/>
    <p:sldId id="361" r:id="rId24"/>
    <p:sldId id="403" r:id="rId25"/>
    <p:sldId id="346" r:id="rId26"/>
    <p:sldId id="354" r:id="rId27"/>
    <p:sldId id="355" r:id="rId28"/>
    <p:sldId id="356" r:id="rId29"/>
    <p:sldId id="357" r:id="rId30"/>
    <p:sldId id="358" r:id="rId31"/>
    <p:sldId id="359" r:id="rId32"/>
    <p:sldId id="360" r:id="rId33"/>
    <p:sldId id="463" r:id="rId34"/>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96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1703B4A4-59A6-4E7D-91E2-74EBD214EF94}" type="datetimeFigureOut">
              <a:rPr lang="lv-LV" smtClean="0"/>
              <a:pPr/>
              <a:t>10.10.2023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FF0A0B6-B97F-4AA6-93E7-6C6FF3BD1ECC}" type="slidenum">
              <a:rPr lang="lv-LV" smtClean="0"/>
              <a:pPr/>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1703B4A4-59A6-4E7D-91E2-74EBD214EF94}" type="datetimeFigureOut">
              <a:rPr lang="lv-LV" smtClean="0"/>
              <a:pPr/>
              <a:t>10.10.2023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FF0A0B6-B97F-4AA6-93E7-6C6FF3BD1ECC}" type="slidenum">
              <a:rPr lang="lv-LV" smtClean="0"/>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1703B4A4-59A6-4E7D-91E2-74EBD214EF94}" type="datetimeFigureOut">
              <a:rPr lang="lv-LV" smtClean="0"/>
              <a:pPr/>
              <a:t>10.10.2023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FF0A0B6-B97F-4AA6-93E7-6C6FF3BD1ECC}" type="slidenum">
              <a:rPr lang="lv-LV" smtClean="0"/>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1703B4A4-59A6-4E7D-91E2-74EBD214EF94}" type="datetimeFigureOut">
              <a:rPr lang="lv-LV" smtClean="0"/>
              <a:pPr/>
              <a:t>10.10.2023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FF0A0B6-B97F-4AA6-93E7-6C6FF3BD1ECC}" type="slidenum">
              <a:rPr lang="lv-LV" smtClean="0"/>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03B4A4-59A6-4E7D-91E2-74EBD214EF94}" type="datetimeFigureOut">
              <a:rPr lang="lv-LV" smtClean="0"/>
              <a:pPr/>
              <a:t>10.10.2023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FF0A0B6-B97F-4AA6-93E7-6C6FF3BD1ECC}" type="slidenum">
              <a:rPr lang="lv-LV" smtClean="0"/>
              <a:pPr/>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1703B4A4-59A6-4E7D-91E2-74EBD214EF94}" type="datetimeFigureOut">
              <a:rPr lang="lv-LV" smtClean="0"/>
              <a:pPr/>
              <a:t>10.10.2023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4FF0A0B6-B97F-4AA6-93E7-6C6FF3BD1ECC}" type="slidenum">
              <a:rPr lang="lv-LV" smtClean="0"/>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1703B4A4-59A6-4E7D-91E2-74EBD214EF94}" type="datetimeFigureOut">
              <a:rPr lang="lv-LV" smtClean="0"/>
              <a:pPr/>
              <a:t>10.10.2023</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4FF0A0B6-B97F-4AA6-93E7-6C6FF3BD1ECC}" type="slidenum">
              <a:rPr lang="lv-LV" smtClean="0"/>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1703B4A4-59A6-4E7D-91E2-74EBD214EF94}" type="datetimeFigureOut">
              <a:rPr lang="lv-LV" smtClean="0"/>
              <a:pPr/>
              <a:t>10.10.2023</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4FF0A0B6-B97F-4AA6-93E7-6C6FF3BD1ECC}" type="slidenum">
              <a:rPr lang="lv-LV" smtClean="0"/>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03B4A4-59A6-4E7D-91E2-74EBD214EF94}" type="datetimeFigureOut">
              <a:rPr lang="lv-LV" smtClean="0"/>
              <a:pPr/>
              <a:t>10.10.2023</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4FF0A0B6-B97F-4AA6-93E7-6C6FF3BD1ECC}" type="slidenum">
              <a:rPr lang="lv-LV" smtClean="0"/>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03B4A4-59A6-4E7D-91E2-74EBD214EF94}" type="datetimeFigureOut">
              <a:rPr lang="lv-LV" smtClean="0"/>
              <a:pPr/>
              <a:t>10.10.2023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4FF0A0B6-B97F-4AA6-93E7-6C6FF3BD1ECC}" type="slidenum">
              <a:rPr lang="lv-LV" smtClean="0"/>
              <a:pPr/>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03B4A4-59A6-4E7D-91E2-74EBD214EF94}" type="datetimeFigureOut">
              <a:rPr lang="lv-LV" smtClean="0"/>
              <a:pPr/>
              <a:t>10.10.2023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4FF0A0B6-B97F-4AA6-93E7-6C6FF3BD1ECC}" type="slidenum">
              <a:rPr lang="lv-LV" smtClean="0"/>
              <a:pPr/>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03B4A4-59A6-4E7D-91E2-74EBD214EF94}" type="datetimeFigureOut">
              <a:rPr lang="lv-LV" smtClean="0"/>
              <a:pPr/>
              <a:t>10.10.2023</a:t>
            </a:fld>
            <a:endParaRPr 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0A0B6-B97F-4AA6-93E7-6C6FF3BD1ECC}" type="slidenum">
              <a:rPr lang="lv-LV" smtClean="0"/>
              <a:pPr/>
              <a:t>‹#›</a:t>
            </a:fld>
            <a:endParaRPr lang="lv-LV"/>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v-LV" sz="8800" dirty="0"/>
              <a:t>2023.GADS</a:t>
            </a:r>
          </a:p>
        </p:txBody>
      </p:sp>
      <p:sp>
        <p:nvSpPr>
          <p:cNvPr id="3" name="Subtitle 2"/>
          <p:cNvSpPr>
            <a:spLocks noGrp="1"/>
          </p:cNvSpPr>
          <p:nvPr>
            <p:ph type="subTitle" idx="1"/>
          </p:nvPr>
        </p:nvSpPr>
        <p:spPr/>
        <p:txBody>
          <a:bodyPr/>
          <a:lstStyle/>
          <a:p>
            <a:r>
              <a:rPr lang="lv-LV" sz="4000" dirty="0"/>
              <a:t>1.Nodarbība</a:t>
            </a:r>
          </a:p>
          <a:p>
            <a:r>
              <a:rPr lang="lv-LV" sz="2800" dirty="0"/>
              <a:t>5.oktobris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28135C-7307-33BE-A5F5-456AB709E9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908720"/>
            <a:ext cx="8468865" cy="4322792"/>
          </a:xfrm>
          <a:prstGeom prst="rect">
            <a:avLst/>
          </a:prstGeom>
        </p:spPr>
      </p:pic>
    </p:spTree>
    <p:extLst>
      <p:ext uri="{BB962C8B-B14F-4D97-AF65-F5344CB8AC3E}">
        <p14:creationId xmlns:p14="http://schemas.microsoft.com/office/powerpoint/2010/main" val="39376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B6A97E-618B-9577-6920-6535C95285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323600"/>
            <a:ext cx="3744416" cy="6459232"/>
          </a:xfrm>
          <a:prstGeom prst="rect">
            <a:avLst/>
          </a:prstGeom>
        </p:spPr>
      </p:pic>
    </p:spTree>
    <p:extLst>
      <p:ext uri="{BB962C8B-B14F-4D97-AF65-F5344CB8AC3E}">
        <p14:creationId xmlns:p14="http://schemas.microsoft.com/office/powerpoint/2010/main" val="4223923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DB6398-2131-27FB-D81F-50F60032C0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921782"/>
            <a:ext cx="8233982" cy="3163402"/>
          </a:xfrm>
          <a:prstGeom prst="rect">
            <a:avLst/>
          </a:prstGeom>
        </p:spPr>
      </p:pic>
    </p:spTree>
    <p:extLst>
      <p:ext uri="{BB962C8B-B14F-4D97-AF65-F5344CB8AC3E}">
        <p14:creationId xmlns:p14="http://schemas.microsoft.com/office/powerpoint/2010/main" val="683541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8B66DB-EC92-80D7-8DF8-15A2455FD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86269"/>
            <a:ext cx="5544616" cy="6599749"/>
          </a:xfrm>
          <a:prstGeom prst="rect">
            <a:avLst/>
          </a:prstGeom>
        </p:spPr>
      </p:pic>
    </p:spTree>
    <p:extLst>
      <p:ext uri="{BB962C8B-B14F-4D97-AF65-F5344CB8AC3E}">
        <p14:creationId xmlns:p14="http://schemas.microsoft.com/office/powerpoint/2010/main" val="2887384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D929F8-04CE-884C-0556-AB3D2DB1A1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188640"/>
            <a:ext cx="5328592" cy="6354247"/>
          </a:xfrm>
          <a:prstGeom prst="rect">
            <a:avLst/>
          </a:prstGeom>
        </p:spPr>
      </p:pic>
    </p:spTree>
    <p:extLst>
      <p:ext uri="{BB962C8B-B14F-4D97-AF65-F5344CB8AC3E}">
        <p14:creationId xmlns:p14="http://schemas.microsoft.com/office/powerpoint/2010/main" val="2638295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lv-LV" b="1" dirty="0"/>
            </a:br>
            <a:r>
              <a:rPr lang="lv-LV" sz="10700" b="1" dirty="0"/>
              <a:t>DROŠĪBA</a:t>
            </a:r>
          </a:p>
        </p:txBody>
      </p:sp>
      <p:sp>
        <p:nvSpPr>
          <p:cNvPr id="3" name="Rectangle 2"/>
          <p:cNvSpPr/>
          <p:nvPr/>
        </p:nvSpPr>
        <p:spPr>
          <a:xfrm>
            <a:off x="467544" y="1340768"/>
            <a:ext cx="8136904" cy="4555093"/>
          </a:xfrm>
          <a:prstGeom prst="rect">
            <a:avLst/>
          </a:prstGeom>
        </p:spPr>
        <p:txBody>
          <a:bodyPr wrap="square">
            <a:spAutoFit/>
          </a:bodyPr>
          <a:lstStyle/>
          <a:p>
            <a:pPr algn="ctr">
              <a:buNone/>
            </a:pPr>
            <a:endParaRPr lang="lv-LV" sz="3600" b="1" dirty="0">
              <a:solidFill>
                <a:srgbClr val="FF0000"/>
              </a:solidFill>
            </a:endParaRPr>
          </a:p>
          <a:p>
            <a:pPr algn="ctr">
              <a:buNone/>
            </a:pPr>
            <a:r>
              <a:rPr lang="lv-LV" sz="3600" b="1" dirty="0"/>
              <a:t>TRĪS VIENKĀRŠI NOTEIKUMI, LAI NEKAS SLIKTS NENOTIKTU:</a:t>
            </a:r>
          </a:p>
          <a:p>
            <a:pPr algn="ctr">
              <a:buNone/>
            </a:pPr>
            <a:r>
              <a:rPr lang="lv-LV" sz="4000" b="1" dirty="0">
                <a:solidFill>
                  <a:srgbClr val="FF0000"/>
                </a:solidFill>
              </a:rPr>
              <a:t>Nekad netēmē tur, kur negribi trāpīt!</a:t>
            </a:r>
          </a:p>
          <a:p>
            <a:pPr algn="ctr">
              <a:buNone/>
            </a:pPr>
            <a:endParaRPr lang="lv-LV" sz="1100" b="1" dirty="0">
              <a:solidFill>
                <a:srgbClr val="FF0000"/>
              </a:solidFill>
            </a:endParaRPr>
          </a:p>
          <a:p>
            <a:pPr algn="ctr">
              <a:buNone/>
            </a:pPr>
            <a:r>
              <a:rPr lang="lv-LV" sz="4000" b="1" dirty="0">
                <a:solidFill>
                  <a:srgbClr val="FF0000"/>
                </a:solidFill>
              </a:rPr>
              <a:t>Nešauj ja neesi pārliecināts par drošu šāvienu!</a:t>
            </a:r>
          </a:p>
          <a:p>
            <a:pPr algn="ctr">
              <a:buNone/>
            </a:pPr>
            <a:endParaRPr lang="lv-LV" sz="1100" b="1" dirty="0">
              <a:solidFill>
                <a:srgbClr val="FF0000"/>
              </a:solidFill>
            </a:endParaRPr>
          </a:p>
          <a:p>
            <a:pPr algn="ctr">
              <a:buNone/>
            </a:pPr>
            <a:r>
              <a:rPr lang="lv-LV" sz="4000" b="1" dirty="0">
                <a:solidFill>
                  <a:srgbClr val="FF0000"/>
                </a:solidFill>
              </a:rPr>
              <a:t>Nelieto bojātu inventāru!</a:t>
            </a:r>
          </a:p>
        </p:txBody>
      </p:sp>
    </p:spTree>
    <p:extLst>
      <p:ext uri="{BB962C8B-B14F-4D97-AF65-F5344CB8AC3E}">
        <p14:creationId xmlns:p14="http://schemas.microsoft.com/office/powerpoint/2010/main" val="3249616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DROŠĪBAS TEHNIKAS NOTEIKUMI</a:t>
            </a:r>
          </a:p>
        </p:txBody>
      </p:sp>
      <p:sp>
        <p:nvSpPr>
          <p:cNvPr id="3" name="Content Placeholder 2"/>
          <p:cNvSpPr>
            <a:spLocks noGrp="1"/>
          </p:cNvSpPr>
          <p:nvPr>
            <p:ph idx="1"/>
          </p:nvPr>
        </p:nvSpPr>
        <p:spPr/>
        <p:txBody>
          <a:bodyPr/>
          <a:lstStyle/>
          <a:p>
            <a:r>
              <a:rPr lang="lv-LV" dirty="0"/>
              <a:t>Katra loka šāvēja </a:t>
            </a:r>
            <a:r>
              <a:rPr lang="lv-LV" dirty="0">
                <a:solidFill>
                  <a:srgbClr val="FF0000"/>
                </a:solidFill>
              </a:rPr>
              <a:t>pienākums</a:t>
            </a:r>
            <a:r>
              <a:rPr lang="lv-LV" dirty="0"/>
              <a:t> ir nodarbojoties (trenējototies) ar loka šaušanu vai piedaloties sacensībās stingri ievērot šos noteikumus un viņa pienākums ir sekot, lai noteikumus ievērotu arī pārējie.</a:t>
            </a:r>
          </a:p>
          <a:p>
            <a:r>
              <a:rPr lang="lv-LV" dirty="0"/>
              <a:t>Katrs loka šāvējs </a:t>
            </a:r>
            <a:r>
              <a:rPr lang="lv-LV" dirty="0">
                <a:solidFill>
                  <a:srgbClr val="FF0000"/>
                </a:solidFill>
              </a:rPr>
              <a:t>personīgi</a:t>
            </a:r>
            <a:r>
              <a:rPr lang="lv-LV" dirty="0"/>
              <a:t> nes pilnu atbildību par visām sekām, kuras radušās neievērojot šos noteikumus.</a:t>
            </a:r>
            <a:endParaRPr lang="lv-LV" dirty="0">
              <a:solidFill>
                <a:srgbClr val="FF0000"/>
              </a:solidFill>
            </a:endParaRPr>
          </a:p>
        </p:txBody>
      </p:sp>
    </p:spTree>
    <p:extLst>
      <p:ext uri="{BB962C8B-B14F-4D97-AF65-F5344CB8AC3E}">
        <p14:creationId xmlns:p14="http://schemas.microsoft.com/office/powerpoint/2010/main" val="157373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291264" cy="5721499"/>
          </a:xfrm>
        </p:spPr>
        <p:txBody>
          <a:bodyPr/>
          <a:lstStyle/>
          <a:p>
            <a:r>
              <a:rPr lang="lv-LV" dirty="0"/>
              <a:t>Loka šāvēja </a:t>
            </a:r>
            <a:r>
              <a:rPr lang="lv-LV" dirty="0">
                <a:solidFill>
                  <a:srgbClr val="FF0000"/>
                </a:solidFill>
              </a:rPr>
              <a:t>pienākums</a:t>
            </a:r>
            <a:r>
              <a:rPr lang="lv-LV" dirty="0"/>
              <a:t> ir paziņot organizatoram, tiesnesim vai grupas kapteinim par visu, kas varētu provocēt iespējamību kādam trāpīt ar izšautu bultu (bīstami izvietoti mērķi, nepietiekamas, nepareizi izveidotas drošības zonas, neadekvāta šāvēja uzvedība, bīstamas šaušanas tehnikas izmantošana).</a:t>
            </a:r>
          </a:p>
          <a:p>
            <a:r>
              <a:rPr lang="lv-LV" dirty="0"/>
              <a:t>Par </a:t>
            </a:r>
            <a:r>
              <a:rPr lang="lv-LV" dirty="0">
                <a:solidFill>
                  <a:srgbClr val="FF0000"/>
                </a:solidFill>
              </a:rPr>
              <a:t>notikušu</a:t>
            </a:r>
            <a:r>
              <a:rPr lang="lv-LV" dirty="0"/>
              <a:t> nelaimes gadījumu loka šāvējam ir nekavējoties jāziņo organizatoram, tiesnesim vai grupas kapteinim.</a:t>
            </a:r>
          </a:p>
        </p:txBody>
      </p:sp>
    </p:spTree>
    <p:extLst>
      <p:ext uri="{BB962C8B-B14F-4D97-AF65-F5344CB8AC3E}">
        <p14:creationId xmlns:p14="http://schemas.microsoft.com/office/powerpoint/2010/main" val="2298429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32656"/>
            <a:ext cx="8291264" cy="5793507"/>
          </a:xfrm>
        </p:spPr>
        <p:txBody>
          <a:bodyPr>
            <a:normAutofit fontScale="92500" lnSpcReduction="20000"/>
          </a:bodyPr>
          <a:lstStyle/>
          <a:p>
            <a:r>
              <a:rPr lang="lv-LV" dirty="0"/>
              <a:t>Pirms sākt šaušanu šāvējam ir </a:t>
            </a:r>
            <a:r>
              <a:rPr lang="lv-LV" dirty="0">
                <a:solidFill>
                  <a:srgbClr val="FF0000"/>
                </a:solidFill>
              </a:rPr>
              <a:t>jāpārliecinās</a:t>
            </a:r>
            <a:r>
              <a:rPr lang="lv-LV" dirty="0"/>
              <a:t> vai pirms, aiz, blakus mērķim neatrodas citi šāvēji, tiesneši, nepiederošas personas, dzīvnieki, transporta līdzekļi vai viss cits, kam nav saistības ar loka šaušanu un varētu tikt apdraudēts. Ja šāvējs nav pārliecināts par drošu šāvienu viņa pienākums ir nešaut.</a:t>
            </a:r>
          </a:p>
          <a:p>
            <a:r>
              <a:rPr lang="lv-LV" dirty="0"/>
              <a:t>Šaušanas laikā šāvējiem ir </a:t>
            </a:r>
            <a:r>
              <a:rPr lang="lv-LV" dirty="0">
                <a:solidFill>
                  <a:srgbClr val="FF0000"/>
                </a:solidFill>
              </a:rPr>
              <a:t>jāseko</a:t>
            </a:r>
            <a:r>
              <a:rPr lang="lv-LV" dirty="0"/>
              <a:t> izmaiņām apkārtējā vidē un pie jebkurām izmaiņām, kuras var radīt bīstamu situāciju ir skaļā balsī jādod komanda „STOP!”. Pēc komandas „STOP!” visiem šāvējiem ir nekavējoties jāpārtrauc šaušana, jāizlādē no stiegras bulta, jāievieto bulta bultu makā un jāatkāpjas no šaušanas pozīcijas.</a:t>
            </a:r>
          </a:p>
        </p:txBody>
      </p:sp>
    </p:spTree>
    <p:extLst>
      <p:ext uri="{BB962C8B-B14F-4D97-AF65-F5344CB8AC3E}">
        <p14:creationId xmlns:p14="http://schemas.microsoft.com/office/powerpoint/2010/main" val="3938985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219256" cy="5793507"/>
          </a:xfrm>
        </p:spPr>
        <p:txBody>
          <a:bodyPr>
            <a:normAutofit fontScale="92500" lnSpcReduction="10000"/>
          </a:bodyPr>
          <a:lstStyle/>
          <a:p>
            <a:r>
              <a:rPr lang="lv-LV" dirty="0"/>
              <a:t>No mērķiem šāvējiem jādodas prom </a:t>
            </a:r>
            <a:r>
              <a:rPr lang="lv-LV" dirty="0">
                <a:solidFill>
                  <a:srgbClr val="FF0000"/>
                </a:solidFill>
              </a:rPr>
              <a:t>kolektīvi</a:t>
            </a:r>
            <a:r>
              <a:rPr lang="lv-LV" dirty="0"/>
              <a:t> un atgriezties pie tiem bez komandas kapteiņa vai tiesneša atļaujas nav atļauts.</a:t>
            </a:r>
          </a:p>
          <a:p>
            <a:r>
              <a:rPr lang="lv-LV" dirty="0"/>
              <a:t>Pārvietoties ar loku, uz kura stiegras ir novietota bulta ir kategoriski aizliegts.</a:t>
            </a:r>
          </a:p>
          <a:p>
            <a:r>
              <a:rPr lang="lv-LV" dirty="0"/>
              <a:t>Pārvietošanās no šaušanas pozīcijas līdz mērķim un atpakaļ (vai uz citu šaušanas pozīciju) jānotiek tikai pa noteiktu (iezīmētu) pārvietošanās koridoru.</a:t>
            </a:r>
          </a:p>
          <a:p>
            <a:r>
              <a:rPr lang="lv-LV" dirty="0"/>
              <a:t>Sacensību laikā nav atļauts izmantot nekādas radioelektronikas ietaises (radio, CD atskaņotāji u.c., mobilos telefonus un citus saziņas līdzekļus atļauts izmantot tikai ar organizatora atļauju).</a:t>
            </a:r>
          </a:p>
          <a:p>
            <a:endParaRPr lang="lv-LV" dirty="0"/>
          </a:p>
        </p:txBody>
      </p:sp>
    </p:spTree>
    <p:extLst>
      <p:ext uri="{BB962C8B-B14F-4D97-AF65-F5344CB8AC3E}">
        <p14:creationId xmlns:p14="http://schemas.microsoft.com/office/powerpoint/2010/main" val="4109338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4320480"/>
          </a:xfrm>
        </p:spPr>
        <p:txBody>
          <a:bodyPr>
            <a:normAutofit fontScale="92500" lnSpcReduction="10000"/>
          </a:bodyPr>
          <a:lstStyle/>
          <a:p>
            <a:pPr algn="just"/>
            <a:r>
              <a:rPr lang="lv-LV" dirty="0"/>
              <a:t>Iesniegumi par iestāšanos SK AMAZONES</a:t>
            </a:r>
          </a:p>
          <a:p>
            <a:pPr algn="just"/>
            <a:r>
              <a:rPr lang="lv-LV" dirty="0"/>
              <a:t>Foto Baltijas loka šāvēju datu bāzei</a:t>
            </a:r>
          </a:p>
          <a:p>
            <a:pPr algn="just"/>
            <a:r>
              <a:rPr lang="lv-LV" dirty="0"/>
              <a:t>Iesildīšanās</a:t>
            </a:r>
          </a:p>
          <a:p>
            <a:pPr algn="just"/>
            <a:r>
              <a:rPr lang="lv-LV" dirty="0"/>
              <a:t>Kreiļi, labroči</a:t>
            </a:r>
          </a:p>
          <a:p>
            <a:pPr algn="just"/>
            <a:r>
              <a:rPr lang="lv-LV" dirty="0" err="1"/>
              <a:t>Pamatstāja</a:t>
            </a:r>
            <a:endParaRPr lang="lv-LV" dirty="0"/>
          </a:p>
          <a:p>
            <a:pPr algn="just"/>
            <a:r>
              <a:rPr lang="lv-LV" dirty="0"/>
              <a:t>Drošības tehnika</a:t>
            </a:r>
          </a:p>
          <a:p>
            <a:pPr algn="just"/>
            <a:r>
              <a:rPr lang="lv-LV" dirty="0"/>
              <a:t>Paraksti par drošības tehnikas ievērošanu</a:t>
            </a:r>
          </a:p>
          <a:p>
            <a:pPr algn="just"/>
            <a:r>
              <a:rPr lang="lv-LV" dirty="0"/>
              <a:t>Praktiski </a:t>
            </a:r>
            <a:r>
              <a:rPr lang="lv-LV" dirty="0" err="1"/>
              <a:t>pamatstāja</a:t>
            </a:r>
            <a:r>
              <a:rPr lang="lv-LV" dirty="0"/>
              <a:t>, šāviens ar gumijas </a:t>
            </a:r>
            <a:r>
              <a:rPr lang="lv-LV"/>
              <a:t>trenežieri</a:t>
            </a:r>
            <a:endParaRPr lang="lv-LV" dirty="0"/>
          </a:p>
          <a:p>
            <a:pPr algn="just"/>
            <a:endParaRPr lang="lv-LV" dirty="0"/>
          </a:p>
        </p:txBody>
      </p:sp>
    </p:spTree>
    <p:extLst>
      <p:ext uri="{BB962C8B-B14F-4D97-AF65-F5344CB8AC3E}">
        <p14:creationId xmlns:p14="http://schemas.microsoft.com/office/powerpoint/2010/main" val="4243805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60648"/>
            <a:ext cx="8291264" cy="5865515"/>
          </a:xfrm>
        </p:spPr>
        <p:txBody>
          <a:bodyPr>
            <a:normAutofit fontScale="92500" lnSpcReduction="20000"/>
          </a:bodyPr>
          <a:lstStyle/>
          <a:p>
            <a:r>
              <a:rPr lang="lv-LV" dirty="0"/>
              <a:t>Aizliegta jebkāda uzvedība, kura rada vai var radīt bīstamu situāciju, traucēt vai novērst uzmanību, tai skaitā, piemēram, lietot necenzētu leksiku.</a:t>
            </a:r>
          </a:p>
          <a:p>
            <a:r>
              <a:rPr lang="lv-LV" dirty="0"/>
              <a:t>Nav atļauts ienest nodarbību vai sacensību teritorijā ar likumu vai vietējiem noteikumiem aizliegtas vielas un priekšmetus.</a:t>
            </a:r>
          </a:p>
          <a:p>
            <a:r>
              <a:rPr lang="lv-LV" dirty="0"/>
              <a:t>Pirms katra šāviena ir jāpārliecinās vai inventārs ir pilnīgā tehniskā kārtībā, īpaši bultas. Bultām pēc visiem parametriem ir jāatbilst konkrētā loka spēkam un specifikācijai. Ar bojātām bultām šaut ir kategoriski aizliegts.</a:t>
            </a:r>
          </a:p>
          <a:p>
            <a:r>
              <a:rPr lang="lv-LV" dirty="0"/>
              <a:t>Nav atļauts pielietot šaušanas tehniku, kura var apdraudēt drošības tehnikas ievērošanas iespējamību.</a:t>
            </a:r>
          </a:p>
        </p:txBody>
      </p:sp>
    </p:spTree>
    <p:extLst>
      <p:ext uri="{BB962C8B-B14F-4D97-AF65-F5344CB8AC3E}">
        <p14:creationId xmlns:p14="http://schemas.microsoft.com/office/powerpoint/2010/main" val="538802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60648"/>
            <a:ext cx="8291264" cy="5865515"/>
          </a:xfrm>
        </p:spPr>
        <p:txBody>
          <a:bodyPr/>
          <a:lstStyle/>
          <a:p>
            <a:r>
              <a:rPr lang="lv-LV" dirty="0"/>
              <a:t>Nekādā gadījumā nav atļauts tēmēt ar pielādētu loku jebkurā citā virzienā, izņemot mērķa virzienu. Nekādā gadījumā nav atļauts vērst pielādētu loku pret cilvēku un šaut tuvu garām cilvēkiem, pat ja viņi par to zina un ir devuši savu piekrišanu.</a:t>
            </a:r>
          </a:p>
          <a:p>
            <a:r>
              <a:rPr lang="lv-LV" dirty="0"/>
              <a:t>Fiksējot rezultātu, izvelkot bultas, meklējot garām aizšautās bultas vismaz vienam cilvēkam jāatrodas mērķa priekšā.</a:t>
            </a:r>
          </a:p>
          <a:p>
            <a:r>
              <a:rPr lang="lv-LV" dirty="0"/>
              <a:t>Bultas jāizvelk pa vienai un tā, lai tās nebojātu, netraumētu sevi un apkārtējos.</a:t>
            </a:r>
          </a:p>
        </p:txBody>
      </p:sp>
    </p:spTree>
    <p:extLst>
      <p:ext uri="{BB962C8B-B14F-4D97-AF65-F5344CB8AC3E}">
        <p14:creationId xmlns:p14="http://schemas.microsoft.com/office/powerpoint/2010/main" val="2214169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60648"/>
            <a:ext cx="8291264" cy="5865515"/>
          </a:xfrm>
        </p:spPr>
        <p:txBody>
          <a:bodyPr>
            <a:normAutofit lnSpcReduction="10000"/>
          </a:bodyPr>
          <a:lstStyle/>
          <a:p>
            <a:r>
              <a:rPr lang="lv-LV" dirty="0"/>
              <a:t>Nav atļauts nodarboties ar loka šaušanu jebkādu apdullinošu vielu ietekmē, tai skaitā medikamentu.</a:t>
            </a:r>
          </a:p>
          <a:p>
            <a:r>
              <a:rPr lang="lv-LV" dirty="0"/>
              <a:t>Personām, kuras pārvieto apdullinošas vielas, atrodas to iespaidā vai demonstrē šādu vielu ietekmes sekas nav atļauts atrasties vai pārvietoties pa nodarbību (sacensību) vietu.</a:t>
            </a:r>
          </a:p>
          <a:p>
            <a:r>
              <a:rPr lang="lv-LV" dirty="0"/>
              <a:t>Smēķēt ir atļauts tikai tam īpaši paredzētās vietās.</a:t>
            </a:r>
          </a:p>
          <a:p>
            <a:r>
              <a:rPr lang="lv-LV" dirty="0"/>
              <a:t>Katra sportista pienākums ir zināt un ievērot starptautiskās un nacionālās Antidopinga komisijas noteikumus un prasības.</a:t>
            </a:r>
          </a:p>
        </p:txBody>
      </p:sp>
    </p:spTree>
    <p:extLst>
      <p:ext uri="{BB962C8B-B14F-4D97-AF65-F5344CB8AC3E}">
        <p14:creationId xmlns:p14="http://schemas.microsoft.com/office/powerpoint/2010/main" val="1723782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UZVEDĪBAS ETIĶETE</a:t>
            </a:r>
          </a:p>
        </p:txBody>
      </p:sp>
      <p:sp>
        <p:nvSpPr>
          <p:cNvPr id="3" name="Content Placeholder 2"/>
          <p:cNvSpPr>
            <a:spLocks noGrp="1"/>
          </p:cNvSpPr>
          <p:nvPr>
            <p:ph idx="1"/>
          </p:nvPr>
        </p:nvSpPr>
        <p:spPr/>
        <p:txBody>
          <a:bodyPr>
            <a:normAutofit lnSpcReduction="10000"/>
          </a:bodyPr>
          <a:lstStyle/>
          <a:p>
            <a:r>
              <a:rPr lang="lv-LV" dirty="0"/>
              <a:t>Sacensību laikā arī skatītāji atslēdz mobilos telefonus.</a:t>
            </a:r>
          </a:p>
          <a:p>
            <a:r>
              <a:rPr lang="lv-LV" dirty="0"/>
              <a:t>Palīdz (ja nepieciešams) citiem izvilkt no mērķa un/vai sameklēt garām aizšautās bultas.</a:t>
            </a:r>
          </a:p>
          <a:p>
            <a:r>
              <a:rPr lang="lv-LV" dirty="0"/>
              <a:t>Nepiemēslo apkārtni, apzināti nebojā organizatora īpašumu.</a:t>
            </a:r>
          </a:p>
          <a:p>
            <a:r>
              <a:rPr lang="lv-LV" dirty="0"/>
              <a:t>Ar savu klātbūtni netraucēt citus šāvējus.</a:t>
            </a:r>
          </a:p>
          <a:p>
            <a:r>
              <a:rPr lang="lv-LV" dirty="0"/>
              <a:t>Sacensību laikā nelieto fotoaparatūru ar zibspuldzi.</a:t>
            </a:r>
          </a:p>
        </p:txBody>
      </p:sp>
    </p:spTree>
    <p:extLst>
      <p:ext uri="{BB962C8B-B14F-4D97-AF65-F5344CB8AC3E}">
        <p14:creationId xmlns:p14="http://schemas.microsoft.com/office/powerpoint/2010/main" val="3008250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772816"/>
            <a:ext cx="7920879" cy="2862322"/>
          </a:xfrm>
          <a:prstGeom prst="rect">
            <a:avLst/>
          </a:prstGeom>
        </p:spPr>
        <p:txBody>
          <a:bodyPr wrap="square">
            <a:spAutoFit/>
          </a:bodyPr>
          <a:lstStyle/>
          <a:p>
            <a:pPr algn="ctr"/>
            <a:r>
              <a:rPr lang="lv-LV" sz="6000" b="1" dirty="0">
                <a:solidFill>
                  <a:srgbClr val="FF0000"/>
                </a:solidFill>
              </a:rPr>
              <a:t>DIEMŽĒL DROŠĪBAS NOTEIKUMI TIEK RAKSTĪTI AR ASINĪM...</a:t>
            </a:r>
            <a:endParaRPr lang="lv-LV" sz="6000" b="1" dirty="0"/>
          </a:p>
        </p:txBody>
      </p:sp>
    </p:spTree>
    <p:extLst>
      <p:ext uri="{BB962C8B-B14F-4D97-AF65-F5344CB8AC3E}">
        <p14:creationId xmlns:p14="http://schemas.microsoft.com/office/powerpoint/2010/main" val="2062855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wnload (1).jpg"/>
          <p:cNvPicPr>
            <a:picLocks noGrp="1" noChangeAspect="1"/>
          </p:cNvPicPr>
          <p:nvPr>
            <p:ph idx="1"/>
          </p:nvPr>
        </p:nvPicPr>
        <p:blipFill>
          <a:blip r:embed="rId2" cstate="print"/>
          <a:stretch>
            <a:fillRect/>
          </a:stretch>
        </p:blipFill>
        <p:spPr>
          <a:xfrm>
            <a:off x="2339752" y="326649"/>
            <a:ext cx="4608512" cy="6152601"/>
          </a:xfrm>
        </p:spPr>
      </p:pic>
    </p:spTree>
    <p:extLst>
      <p:ext uri="{BB962C8B-B14F-4D97-AF65-F5344CB8AC3E}">
        <p14:creationId xmlns:p14="http://schemas.microsoft.com/office/powerpoint/2010/main" val="64853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wnload (2).jpg"/>
          <p:cNvPicPr>
            <a:picLocks noGrp="1" noChangeAspect="1"/>
          </p:cNvPicPr>
          <p:nvPr>
            <p:ph idx="1"/>
          </p:nvPr>
        </p:nvPicPr>
        <p:blipFill>
          <a:blip r:embed="rId2" cstate="print"/>
          <a:stretch>
            <a:fillRect/>
          </a:stretch>
        </p:blipFill>
        <p:spPr>
          <a:xfrm>
            <a:off x="1115616" y="366360"/>
            <a:ext cx="6552727" cy="6074632"/>
          </a:xfrm>
        </p:spPr>
      </p:pic>
    </p:spTree>
    <p:extLst>
      <p:ext uri="{BB962C8B-B14F-4D97-AF65-F5344CB8AC3E}">
        <p14:creationId xmlns:p14="http://schemas.microsoft.com/office/powerpoint/2010/main" val="1832148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wnload (3).jpg"/>
          <p:cNvPicPr>
            <a:picLocks noGrp="1" noChangeAspect="1"/>
          </p:cNvPicPr>
          <p:nvPr>
            <p:ph idx="1"/>
          </p:nvPr>
        </p:nvPicPr>
        <p:blipFill>
          <a:blip r:embed="rId2" cstate="print"/>
          <a:stretch>
            <a:fillRect/>
          </a:stretch>
        </p:blipFill>
        <p:spPr>
          <a:xfrm>
            <a:off x="817830" y="476672"/>
            <a:ext cx="7594618" cy="5688632"/>
          </a:xfrm>
        </p:spPr>
      </p:pic>
    </p:spTree>
    <p:extLst>
      <p:ext uri="{BB962C8B-B14F-4D97-AF65-F5344CB8AC3E}">
        <p14:creationId xmlns:p14="http://schemas.microsoft.com/office/powerpoint/2010/main" val="2948445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wnload (4).jpg"/>
          <p:cNvPicPr>
            <a:picLocks noGrp="1" noChangeAspect="1"/>
          </p:cNvPicPr>
          <p:nvPr>
            <p:ph idx="1"/>
          </p:nvPr>
        </p:nvPicPr>
        <p:blipFill>
          <a:blip r:embed="rId2" cstate="print"/>
          <a:stretch>
            <a:fillRect/>
          </a:stretch>
        </p:blipFill>
        <p:spPr>
          <a:xfrm>
            <a:off x="817830" y="476672"/>
            <a:ext cx="7714610" cy="5778511"/>
          </a:xfrm>
        </p:spPr>
      </p:pic>
    </p:spTree>
    <p:extLst>
      <p:ext uri="{BB962C8B-B14F-4D97-AF65-F5344CB8AC3E}">
        <p14:creationId xmlns:p14="http://schemas.microsoft.com/office/powerpoint/2010/main" val="943101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wnload.jpg"/>
          <p:cNvPicPr>
            <a:picLocks noGrp="1" noChangeAspect="1"/>
          </p:cNvPicPr>
          <p:nvPr>
            <p:ph idx="1"/>
          </p:nvPr>
        </p:nvPicPr>
        <p:blipFill>
          <a:blip r:embed="rId2" cstate="print"/>
          <a:stretch>
            <a:fillRect/>
          </a:stretch>
        </p:blipFill>
        <p:spPr>
          <a:xfrm>
            <a:off x="2339752" y="315303"/>
            <a:ext cx="4536504" cy="6079850"/>
          </a:xfrm>
        </p:spPr>
      </p:pic>
    </p:spTree>
    <p:extLst>
      <p:ext uri="{BB962C8B-B14F-4D97-AF65-F5344CB8AC3E}">
        <p14:creationId xmlns:p14="http://schemas.microsoft.com/office/powerpoint/2010/main" val="321865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1C1F9-841B-8B62-F895-E28E56FE4454}"/>
              </a:ext>
            </a:extLst>
          </p:cNvPr>
          <p:cNvSpPr>
            <a:spLocks noGrp="1"/>
          </p:cNvSpPr>
          <p:nvPr>
            <p:ph type="title"/>
          </p:nvPr>
        </p:nvSpPr>
        <p:spPr/>
        <p:txBody>
          <a:bodyPr/>
          <a:lstStyle/>
          <a:p>
            <a:r>
              <a:rPr lang="lv-LV" dirty="0"/>
              <a:t>Iesnieguma forma</a:t>
            </a:r>
            <a:endParaRPr lang="en-GB" dirty="0"/>
          </a:p>
        </p:txBody>
      </p:sp>
      <p:pic>
        <p:nvPicPr>
          <p:cNvPr id="5" name="Content Placeholder 4">
            <a:extLst>
              <a:ext uri="{FF2B5EF4-FFF2-40B4-BE49-F238E27FC236}">
                <a16:creationId xmlns:a16="http://schemas.microsoft.com/office/drawing/2014/main" id="{A8A4D2D0-E6B7-F55C-4020-61566044D0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2758" y="1196752"/>
            <a:ext cx="3898483" cy="5533842"/>
          </a:xfrm>
        </p:spPr>
      </p:pic>
    </p:spTree>
    <p:extLst>
      <p:ext uri="{BB962C8B-B14F-4D97-AF65-F5344CB8AC3E}">
        <p14:creationId xmlns:p14="http://schemas.microsoft.com/office/powerpoint/2010/main" val="808694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cstate="print"/>
          <a:stretch>
            <a:fillRect/>
          </a:stretch>
        </p:blipFill>
        <p:spPr>
          <a:xfrm>
            <a:off x="714946" y="980728"/>
            <a:ext cx="7827551" cy="4968552"/>
          </a:xfrm>
          <a:prstGeom prst="rect">
            <a:avLst/>
          </a:prstGeom>
        </p:spPr>
      </p:pic>
    </p:spTree>
    <p:extLst>
      <p:ext uri="{BB962C8B-B14F-4D97-AF65-F5344CB8AC3E}">
        <p14:creationId xmlns:p14="http://schemas.microsoft.com/office/powerpoint/2010/main" val="2873442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load (5).jpg"/>
          <p:cNvPicPr>
            <a:picLocks noChangeAspect="1"/>
          </p:cNvPicPr>
          <p:nvPr/>
        </p:nvPicPr>
        <p:blipFill>
          <a:blip r:embed="rId2" cstate="print"/>
          <a:stretch>
            <a:fillRect/>
          </a:stretch>
        </p:blipFill>
        <p:spPr>
          <a:xfrm>
            <a:off x="1115616" y="253262"/>
            <a:ext cx="6552728" cy="6020669"/>
          </a:xfrm>
          <a:prstGeom prst="rect">
            <a:avLst/>
          </a:prstGeom>
        </p:spPr>
      </p:pic>
    </p:spTree>
    <p:extLst>
      <p:ext uri="{BB962C8B-B14F-4D97-AF65-F5344CB8AC3E}">
        <p14:creationId xmlns:p14="http://schemas.microsoft.com/office/powerpoint/2010/main" val="3262539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 (1).jpg"/>
          <p:cNvPicPr>
            <a:picLocks noChangeAspect="1"/>
          </p:cNvPicPr>
          <p:nvPr/>
        </p:nvPicPr>
        <p:blipFill>
          <a:blip r:embed="rId2" cstate="print"/>
          <a:stretch>
            <a:fillRect/>
          </a:stretch>
        </p:blipFill>
        <p:spPr>
          <a:xfrm>
            <a:off x="550879" y="908720"/>
            <a:ext cx="8157131" cy="5112568"/>
          </a:xfrm>
          <a:prstGeom prst="rect">
            <a:avLst/>
          </a:prstGeom>
        </p:spPr>
      </p:pic>
    </p:spTree>
    <p:extLst>
      <p:ext uri="{BB962C8B-B14F-4D97-AF65-F5344CB8AC3E}">
        <p14:creationId xmlns:p14="http://schemas.microsoft.com/office/powerpoint/2010/main" val="579503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F780-9024-4FAC-A643-AEE8219A920B}"/>
              </a:ext>
            </a:extLst>
          </p:cNvPr>
          <p:cNvSpPr>
            <a:spLocks noGrp="1"/>
          </p:cNvSpPr>
          <p:nvPr>
            <p:ph type="title"/>
          </p:nvPr>
        </p:nvSpPr>
        <p:spPr>
          <a:xfrm>
            <a:off x="457200" y="274638"/>
            <a:ext cx="8229600" cy="5818658"/>
          </a:xfrm>
        </p:spPr>
        <p:txBody>
          <a:bodyPr/>
          <a:lstStyle/>
          <a:p>
            <a:r>
              <a:rPr lang="lv-LV" b="1" dirty="0"/>
              <a:t>DOMĀJU PIRMAJAI REIZEI PIETIKS!!!...</a:t>
            </a:r>
            <a:endParaRPr lang="en-GB" b="1" dirty="0"/>
          </a:p>
        </p:txBody>
      </p:sp>
    </p:spTree>
    <p:extLst>
      <p:ext uri="{BB962C8B-B14F-4D97-AF65-F5344CB8AC3E}">
        <p14:creationId xmlns:p14="http://schemas.microsoft.com/office/powerpoint/2010/main" val="2111164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48ADE-1337-67B8-79C8-B98E50B675A1}"/>
              </a:ext>
            </a:extLst>
          </p:cNvPr>
          <p:cNvSpPr>
            <a:spLocks noGrp="1"/>
          </p:cNvSpPr>
          <p:nvPr>
            <p:ph type="title"/>
          </p:nvPr>
        </p:nvSpPr>
        <p:spPr/>
        <p:txBody>
          <a:bodyPr>
            <a:normAutofit/>
          </a:bodyPr>
          <a:lstStyle/>
          <a:p>
            <a:r>
              <a:rPr lang="lv-LV" dirty="0"/>
              <a:t>Info Baltijas </a:t>
            </a:r>
            <a:r>
              <a:rPr lang="lv-LV" dirty="0" err="1"/>
              <a:t>lokšāvēju</a:t>
            </a:r>
            <a:r>
              <a:rPr lang="lv-LV" dirty="0"/>
              <a:t> datu bāzē</a:t>
            </a:r>
            <a:endParaRPr lang="en-GB" dirty="0"/>
          </a:p>
        </p:txBody>
      </p:sp>
      <p:pic>
        <p:nvPicPr>
          <p:cNvPr id="5" name="Content Placeholder 4">
            <a:extLst>
              <a:ext uri="{FF2B5EF4-FFF2-40B4-BE49-F238E27FC236}">
                <a16:creationId xmlns:a16="http://schemas.microsoft.com/office/drawing/2014/main" id="{C6C9F50A-9EDC-141F-EFC9-F2B7BB1DA8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1230" y="1196752"/>
            <a:ext cx="5031333" cy="5386610"/>
          </a:xfrm>
        </p:spPr>
      </p:pic>
    </p:spTree>
    <p:extLst>
      <p:ext uri="{BB962C8B-B14F-4D97-AF65-F5344CB8AC3E}">
        <p14:creationId xmlns:p14="http://schemas.microsoft.com/office/powerpoint/2010/main" val="572706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IESILDĪŠANĀS</a:t>
            </a:r>
          </a:p>
        </p:txBody>
      </p:sp>
      <p:pic>
        <p:nvPicPr>
          <p:cNvPr id="4" name="Content Placeholder 3" descr="Picture11.png"/>
          <p:cNvPicPr>
            <a:picLocks noGrp="1" noChangeAspect="1"/>
          </p:cNvPicPr>
          <p:nvPr>
            <p:ph idx="1"/>
          </p:nvPr>
        </p:nvPicPr>
        <p:blipFill>
          <a:blip r:embed="rId2" cstate="print"/>
          <a:stretch>
            <a:fillRect/>
          </a:stretch>
        </p:blipFill>
        <p:spPr>
          <a:xfrm>
            <a:off x="1259632" y="1274256"/>
            <a:ext cx="6624735" cy="5177850"/>
          </a:xfrm>
        </p:spPr>
      </p:pic>
    </p:spTree>
    <p:extLst>
      <p:ext uri="{BB962C8B-B14F-4D97-AF65-F5344CB8AC3E}">
        <p14:creationId xmlns:p14="http://schemas.microsoft.com/office/powerpoint/2010/main" val="3249010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KREIĻI - LABROČI</a:t>
            </a:r>
          </a:p>
        </p:txBody>
      </p:sp>
      <p:pic>
        <p:nvPicPr>
          <p:cNvPr id="4" name="Content Placeholder 3" descr="Picture2.png"/>
          <p:cNvPicPr>
            <a:picLocks noGrp="1" noChangeAspect="1"/>
          </p:cNvPicPr>
          <p:nvPr>
            <p:ph idx="1"/>
          </p:nvPr>
        </p:nvPicPr>
        <p:blipFill>
          <a:blip r:embed="rId2" cstate="print"/>
          <a:stretch>
            <a:fillRect/>
          </a:stretch>
        </p:blipFill>
        <p:spPr>
          <a:xfrm>
            <a:off x="2771800" y="1195572"/>
            <a:ext cx="3744416" cy="5548627"/>
          </a:xfrm>
        </p:spPr>
      </p:pic>
    </p:spTree>
    <p:extLst>
      <p:ext uri="{BB962C8B-B14F-4D97-AF65-F5344CB8AC3E}">
        <p14:creationId xmlns:p14="http://schemas.microsoft.com/office/powerpoint/2010/main" val="2474721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3.png"/>
          <p:cNvPicPr>
            <a:picLocks noGrp="1" noChangeAspect="1"/>
          </p:cNvPicPr>
          <p:nvPr>
            <p:ph idx="1"/>
          </p:nvPr>
        </p:nvPicPr>
        <p:blipFill>
          <a:blip r:embed="rId2" cstate="print"/>
          <a:stretch>
            <a:fillRect/>
          </a:stretch>
        </p:blipFill>
        <p:spPr>
          <a:xfrm>
            <a:off x="1403648" y="230282"/>
            <a:ext cx="6552727" cy="6264694"/>
          </a:xfrm>
        </p:spPr>
      </p:pic>
    </p:spTree>
    <p:extLst>
      <p:ext uri="{BB962C8B-B14F-4D97-AF65-F5344CB8AC3E}">
        <p14:creationId xmlns:p14="http://schemas.microsoft.com/office/powerpoint/2010/main" val="4208767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4.png"/>
          <p:cNvPicPr>
            <a:picLocks noGrp="1" noChangeAspect="1"/>
          </p:cNvPicPr>
          <p:nvPr>
            <p:ph idx="1"/>
          </p:nvPr>
        </p:nvPicPr>
        <p:blipFill>
          <a:blip r:embed="rId2" cstate="print"/>
          <a:stretch>
            <a:fillRect/>
          </a:stretch>
        </p:blipFill>
        <p:spPr>
          <a:xfrm>
            <a:off x="836679" y="1196752"/>
            <a:ext cx="7551745" cy="4144522"/>
          </a:xfrm>
        </p:spPr>
      </p:pic>
    </p:spTree>
    <p:extLst>
      <p:ext uri="{BB962C8B-B14F-4D97-AF65-F5344CB8AC3E}">
        <p14:creationId xmlns:p14="http://schemas.microsoft.com/office/powerpoint/2010/main" val="1116236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48ADE-1337-67B8-79C8-B98E50B675A1}"/>
              </a:ext>
            </a:extLst>
          </p:cNvPr>
          <p:cNvSpPr>
            <a:spLocks noGrp="1"/>
          </p:cNvSpPr>
          <p:nvPr>
            <p:ph type="title"/>
          </p:nvPr>
        </p:nvSpPr>
        <p:spPr/>
        <p:txBody>
          <a:bodyPr>
            <a:normAutofit/>
          </a:bodyPr>
          <a:lstStyle/>
          <a:p>
            <a:r>
              <a:rPr lang="lv-LV" dirty="0" err="1"/>
              <a:t>Pamatstāja</a:t>
            </a:r>
            <a:endParaRPr lang="en-GB" dirty="0"/>
          </a:p>
        </p:txBody>
      </p:sp>
      <p:pic>
        <p:nvPicPr>
          <p:cNvPr id="7" name="Content Placeholder 6">
            <a:extLst>
              <a:ext uri="{FF2B5EF4-FFF2-40B4-BE49-F238E27FC236}">
                <a16:creationId xmlns:a16="http://schemas.microsoft.com/office/drawing/2014/main" id="{797F1F86-2C10-0EB5-2C44-54177D9FC57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5206" y="1124744"/>
            <a:ext cx="6139736" cy="5184576"/>
          </a:xfrm>
        </p:spPr>
      </p:pic>
    </p:spTree>
    <p:extLst>
      <p:ext uri="{BB962C8B-B14F-4D97-AF65-F5344CB8AC3E}">
        <p14:creationId xmlns:p14="http://schemas.microsoft.com/office/powerpoint/2010/main" val="3875093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1277</TotalTime>
  <Words>685</Words>
  <Application>Microsoft Office PowerPoint</Application>
  <PresentationFormat>On-screen Show (4:3)</PresentationFormat>
  <Paragraphs>54</Paragraphs>
  <Slides>33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2023.GADS</vt:lpstr>
      <vt:lpstr>PowerPoint Presentation</vt:lpstr>
      <vt:lpstr>Iesnieguma forma</vt:lpstr>
      <vt:lpstr>Info Baltijas lokšāvēju datu bāzē</vt:lpstr>
      <vt:lpstr>IESILDĪŠANĀS</vt:lpstr>
      <vt:lpstr>KREIĻI - LABROČI</vt:lpstr>
      <vt:lpstr>PowerPoint Presentation</vt:lpstr>
      <vt:lpstr>PowerPoint Presentation</vt:lpstr>
      <vt:lpstr>Pamatstāja</vt:lpstr>
      <vt:lpstr>PowerPoint Presentation</vt:lpstr>
      <vt:lpstr>PowerPoint Presentation</vt:lpstr>
      <vt:lpstr>PowerPoint Presentation</vt:lpstr>
      <vt:lpstr>PowerPoint Presentation</vt:lpstr>
      <vt:lpstr>PowerPoint Presentation</vt:lpstr>
      <vt:lpstr> DROŠĪBA</vt:lpstr>
      <vt:lpstr>DROŠĪBAS TEHNIKAS NOTEIKUMI</vt:lpstr>
      <vt:lpstr>PowerPoint Presentation</vt:lpstr>
      <vt:lpstr>PowerPoint Presentation</vt:lpstr>
      <vt:lpstr>PowerPoint Presentation</vt:lpstr>
      <vt:lpstr>PowerPoint Presentation</vt:lpstr>
      <vt:lpstr>PowerPoint Presentation</vt:lpstr>
      <vt:lpstr>PowerPoint Presentation</vt:lpstr>
      <vt:lpstr>UZVEDĪBAS ETIĶETE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DOMĀJU PIRMAJAI REIZEI PIETIKS!!!...</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2013.GADS</dc:title>
  <dc:creator>Edzus</dc:creator>
  <cp:lastModifiedBy>eduards.lapsins eduards.lapsins</cp:lastModifiedBy>
  <cp:revision>92</cp:revision>
  <dcterms:created xsi:type="dcterms:W3CDTF">2013-11-14T11:28:28Z</dcterms:created>
  <dcterms:modified xsi:type="dcterms:W3CDTF">2023-10-10T14:30:09Z</dcterms:modified>
</cp:coreProperties>
</file>