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98" r:id="rId3"/>
    <p:sldId id="468" r:id="rId4"/>
    <p:sldId id="469" r:id="rId5"/>
    <p:sldId id="470" r:id="rId6"/>
    <p:sldId id="464" r:id="rId7"/>
    <p:sldId id="463" r:id="rId8"/>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965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lv-LV"/>
          </a:p>
        </p:txBody>
      </p:sp>
      <p:sp>
        <p:nvSpPr>
          <p:cNvPr id="4" name="Date Placeholder 3"/>
          <p:cNvSpPr>
            <a:spLocks noGrp="1"/>
          </p:cNvSpPr>
          <p:nvPr>
            <p:ph type="dt" sz="half" idx="10"/>
          </p:nvPr>
        </p:nvSpPr>
        <p:spPr/>
        <p:txBody>
          <a:bodyPr/>
          <a:lstStyle/>
          <a:p>
            <a:fld id="{1703B4A4-59A6-4E7D-91E2-74EBD214EF94}" type="datetimeFigureOut">
              <a:rPr lang="lv-LV" smtClean="0"/>
              <a:pPr/>
              <a:t>17.10.2023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FF0A0B6-B97F-4AA6-93E7-6C6FF3BD1ECC}" type="slidenum">
              <a:rPr lang="lv-LV" smtClean="0"/>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1703B4A4-59A6-4E7D-91E2-74EBD214EF94}" type="datetimeFigureOut">
              <a:rPr lang="lv-LV" smtClean="0"/>
              <a:pPr/>
              <a:t>17.10.2023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FF0A0B6-B97F-4AA6-93E7-6C6FF3BD1ECC}" type="slidenum">
              <a:rPr lang="lv-LV" smtClean="0"/>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1703B4A4-59A6-4E7D-91E2-74EBD214EF94}" type="datetimeFigureOut">
              <a:rPr lang="lv-LV" smtClean="0"/>
              <a:pPr/>
              <a:t>17.10.2023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FF0A0B6-B97F-4AA6-93E7-6C6FF3BD1ECC}" type="slidenum">
              <a:rPr lang="lv-LV" smtClean="0"/>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1703B4A4-59A6-4E7D-91E2-74EBD214EF94}" type="datetimeFigureOut">
              <a:rPr lang="lv-LV" smtClean="0"/>
              <a:pPr/>
              <a:t>17.10.2023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FF0A0B6-B97F-4AA6-93E7-6C6FF3BD1ECC}" type="slidenum">
              <a:rPr lang="lv-LV" smtClean="0"/>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03B4A4-59A6-4E7D-91E2-74EBD214EF94}" type="datetimeFigureOut">
              <a:rPr lang="lv-LV" smtClean="0"/>
              <a:pPr/>
              <a:t>17.10.2023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FF0A0B6-B97F-4AA6-93E7-6C6FF3BD1ECC}" type="slidenum">
              <a:rPr lang="lv-LV" smtClean="0"/>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p:txBody>
          <a:bodyPr/>
          <a:lstStyle/>
          <a:p>
            <a:fld id="{1703B4A4-59A6-4E7D-91E2-74EBD214EF94}" type="datetimeFigureOut">
              <a:rPr lang="lv-LV" smtClean="0"/>
              <a:pPr/>
              <a:t>17.10.2023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FF0A0B6-B97F-4AA6-93E7-6C6FF3BD1ECC}" type="slidenum">
              <a:rPr lang="lv-LV" smtClean="0"/>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p:txBody>
          <a:bodyPr/>
          <a:lstStyle/>
          <a:p>
            <a:fld id="{1703B4A4-59A6-4E7D-91E2-74EBD214EF94}" type="datetimeFigureOut">
              <a:rPr lang="lv-LV" smtClean="0"/>
              <a:pPr/>
              <a:t>17.10.2023</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4FF0A0B6-B97F-4AA6-93E7-6C6FF3BD1ECC}" type="slidenum">
              <a:rPr lang="lv-LV" smtClean="0"/>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p:txBody>
          <a:bodyPr/>
          <a:lstStyle/>
          <a:p>
            <a:fld id="{1703B4A4-59A6-4E7D-91E2-74EBD214EF94}" type="datetimeFigureOut">
              <a:rPr lang="lv-LV" smtClean="0"/>
              <a:pPr/>
              <a:t>17.10.2023</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4FF0A0B6-B97F-4AA6-93E7-6C6FF3BD1ECC}" type="slidenum">
              <a:rPr lang="lv-LV" smtClean="0"/>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03B4A4-59A6-4E7D-91E2-74EBD214EF94}" type="datetimeFigureOut">
              <a:rPr lang="lv-LV" smtClean="0"/>
              <a:pPr/>
              <a:t>17.10.2023</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4FF0A0B6-B97F-4AA6-93E7-6C6FF3BD1ECC}" type="slidenum">
              <a:rPr lang="lv-LV" smtClean="0"/>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03B4A4-59A6-4E7D-91E2-74EBD214EF94}" type="datetimeFigureOut">
              <a:rPr lang="lv-LV" smtClean="0"/>
              <a:pPr/>
              <a:t>17.10.2023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FF0A0B6-B97F-4AA6-93E7-6C6FF3BD1ECC}" type="slidenum">
              <a:rPr lang="lv-LV" smtClean="0"/>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03B4A4-59A6-4E7D-91E2-74EBD214EF94}" type="datetimeFigureOut">
              <a:rPr lang="lv-LV" smtClean="0"/>
              <a:pPr/>
              <a:t>17.10.2023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FF0A0B6-B97F-4AA6-93E7-6C6FF3BD1ECC}" type="slidenum">
              <a:rPr lang="lv-LV" smtClean="0"/>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03B4A4-59A6-4E7D-91E2-74EBD214EF94}" type="datetimeFigureOut">
              <a:rPr lang="lv-LV" smtClean="0"/>
              <a:pPr/>
              <a:t>17.10.2023</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F0A0B6-B97F-4AA6-93E7-6C6FF3BD1ECC}" type="slidenum">
              <a:rPr lang="lv-LV" smtClean="0"/>
              <a:pPr/>
              <a:t>‹#›</a:t>
            </a:fld>
            <a:endParaRPr 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antidopings.gov.lv/lv/normativie-akti-un-starptautiskie-dokumenti" TargetMode="External"/><Relationship Id="rId2" Type="http://schemas.openxmlformats.org/officeDocument/2006/relationships/hyperlink" Target="https://likumi.lv/ta/id/319775-par-pasaules-antidopinga-agenturas-2021-gada-pasaules-antidopinga-kodeksa-pienemsanu" TargetMode="External"/><Relationship Id="rId1" Type="http://schemas.openxmlformats.org/officeDocument/2006/relationships/slideLayout" Target="../slideLayouts/slideLayout7.xml"/><Relationship Id="rId4" Type="http://schemas.openxmlformats.org/officeDocument/2006/relationships/hyperlink" Target="http://www.zva.gov.lv/zvais/zalu-registrs/"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lv-LV" sz="8800" dirty="0"/>
              <a:t>2023.GADS</a:t>
            </a:r>
          </a:p>
        </p:txBody>
      </p:sp>
      <p:sp>
        <p:nvSpPr>
          <p:cNvPr id="3" name="Subtitle 2"/>
          <p:cNvSpPr>
            <a:spLocks noGrp="1"/>
          </p:cNvSpPr>
          <p:nvPr>
            <p:ph type="subTitle" idx="1"/>
          </p:nvPr>
        </p:nvSpPr>
        <p:spPr/>
        <p:txBody>
          <a:bodyPr/>
          <a:lstStyle/>
          <a:p>
            <a:r>
              <a:rPr lang="lv-LV" sz="4000" dirty="0"/>
              <a:t>4. nodarbība</a:t>
            </a:r>
          </a:p>
          <a:p>
            <a:r>
              <a:rPr lang="lv-LV" sz="2800" dirty="0"/>
              <a:t>17.oktobris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4678"/>
            <a:ext cx="8229600" cy="2232248"/>
          </a:xfrm>
        </p:spPr>
        <p:txBody>
          <a:bodyPr>
            <a:normAutofit/>
          </a:bodyPr>
          <a:lstStyle/>
          <a:p>
            <a:r>
              <a:rPr lang="lv-LV" b="1" dirty="0"/>
              <a:t>Šodien</a:t>
            </a:r>
          </a:p>
        </p:txBody>
      </p:sp>
      <p:sp>
        <p:nvSpPr>
          <p:cNvPr id="3" name="Content Placeholder 2"/>
          <p:cNvSpPr>
            <a:spLocks noGrp="1"/>
          </p:cNvSpPr>
          <p:nvPr>
            <p:ph idx="1"/>
          </p:nvPr>
        </p:nvSpPr>
        <p:spPr>
          <a:xfrm>
            <a:off x="457200" y="2708920"/>
            <a:ext cx="8229600" cy="2232248"/>
          </a:xfrm>
        </p:spPr>
        <p:txBody>
          <a:bodyPr>
            <a:noAutofit/>
          </a:bodyPr>
          <a:lstStyle/>
          <a:p>
            <a:pPr algn="just">
              <a:buNone/>
            </a:pPr>
            <a:endParaRPr lang="lv-LV" sz="2400" dirty="0"/>
          </a:p>
          <a:p>
            <a:pPr algn="just">
              <a:buNone/>
            </a:pPr>
            <a:r>
              <a:rPr lang="lv-LV" sz="2400" dirty="0"/>
              <a:t>Runājam par aizliegtajām vielām sportā un šaujam no 18m distances.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3D381B8-1D80-AAA2-1C62-E5725058FA16}"/>
              </a:ext>
            </a:extLst>
          </p:cNvPr>
          <p:cNvSpPr txBox="1"/>
          <p:nvPr/>
        </p:nvSpPr>
        <p:spPr>
          <a:xfrm>
            <a:off x="323528" y="980728"/>
            <a:ext cx="8496944" cy="5355312"/>
          </a:xfrm>
          <a:prstGeom prst="rect">
            <a:avLst/>
          </a:prstGeom>
          <a:noFill/>
        </p:spPr>
        <p:txBody>
          <a:bodyPr wrap="square">
            <a:spAutoFit/>
          </a:bodyPr>
          <a:lstStyle/>
          <a:p>
            <a:pPr algn="l"/>
            <a:r>
              <a:rPr lang="lv-LV" b="0" i="0" dirty="0">
                <a:solidFill>
                  <a:srgbClr val="212529"/>
                </a:solidFill>
                <a:effectLst/>
                <a:latin typeface="RobustaTLPro-Medium"/>
              </a:rPr>
              <a:t>Dopings tiek definēts kā viens vai vairāki Pasaules antidopinga kodeksa 2. panta 1. – 11. punktā noradītie antidopinga noteikumu pārkāpumi:</a:t>
            </a:r>
            <a:endParaRPr lang="lv-LV" b="0" i="0" dirty="0">
              <a:solidFill>
                <a:srgbClr val="212529"/>
              </a:solidFill>
              <a:effectLst/>
              <a:latin typeface="RobustaTLPro-Regular"/>
            </a:endParaRPr>
          </a:p>
          <a:p>
            <a:pPr algn="l">
              <a:buFont typeface="+mj-lt"/>
              <a:buAutoNum type="arabicPeriod"/>
            </a:pPr>
            <a:r>
              <a:rPr lang="lv-LV" b="0" i="0" dirty="0">
                <a:solidFill>
                  <a:srgbClr val="212529"/>
                </a:solidFill>
                <a:effectLst/>
                <a:latin typeface="RobustaTLPro-Medium"/>
              </a:rPr>
              <a:t>Aizliegtas vielas, tās metabolītu vai marķieru klātbūtne paraugā, kas ņemts no sportista ķermeņa</a:t>
            </a:r>
            <a:br>
              <a:rPr lang="lv-LV" b="0" i="0" dirty="0">
                <a:solidFill>
                  <a:srgbClr val="212529"/>
                </a:solidFill>
                <a:effectLst/>
                <a:latin typeface="RobustaTLPro-Regular"/>
              </a:rPr>
            </a:br>
            <a:r>
              <a:rPr lang="lv-LV" b="0" i="0" dirty="0">
                <a:solidFill>
                  <a:srgbClr val="212529"/>
                </a:solidFill>
                <a:effectLst/>
                <a:latin typeface="RobustaTLPro-Regular"/>
              </a:rPr>
              <a:t>Katra sportista pienākums būt informētam un nodrošināt, lai viņa organismā nenokļūst aizliegta viela, sportisti atbild par jebkuras aizliegtas vielas vai metodes klātbūtni paraugos, kas ņemti no sportista.</a:t>
            </a:r>
          </a:p>
          <a:p>
            <a:pPr algn="l">
              <a:buFont typeface="+mj-lt"/>
              <a:buAutoNum type="arabicPeriod"/>
            </a:pPr>
            <a:r>
              <a:rPr lang="lv-LV" b="0" i="0" dirty="0">
                <a:solidFill>
                  <a:srgbClr val="212529"/>
                </a:solidFill>
                <a:effectLst/>
                <a:latin typeface="RobustaTLPro-Medium"/>
              </a:rPr>
              <a:t>Sportists lietojis vai mēģinājis lietot aizliegtu vielu vai aizliegtu metodi</a:t>
            </a:r>
            <a:br>
              <a:rPr lang="lv-LV" b="0" i="0" dirty="0">
                <a:solidFill>
                  <a:srgbClr val="212529"/>
                </a:solidFill>
                <a:effectLst/>
                <a:latin typeface="RobustaTLPro-Regular"/>
              </a:rPr>
            </a:br>
            <a:r>
              <a:rPr lang="lv-LV" b="0" i="0" dirty="0">
                <a:solidFill>
                  <a:srgbClr val="212529"/>
                </a:solidFill>
                <a:effectLst/>
                <a:latin typeface="RobustaTLPro-Regular"/>
              </a:rPr>
              <a:t>Sportista atzīšanās, aculiecinieku liecības, dokumentārus pierādījumus, secinājumi, kuri izriet no ilgtermiņa izmeklējumiem, pamērām, atlētu bioloģiskā pase.</a:t>
            </a:r>
          </a:p>
          <a:p>
            <a:pPr algn="l">
              <a:buFont typeface="+mj-lt"/>
              <a:buAutoNum type="arabicPeriod"/>
            </a:pPr>
            <a:r>
              <a:rPr lang="lv-LV" b="0" i="0" dirty="0">
                <a:solidFill>
                  <a:srgbClr val="212529"/>
                </a:solidFill>
                <a:effectLst/>
                <a:latin typeface="RobustaTLPro-Medium"/>
              </a:rPr>
              <a:t>Izvairīšanās no paraugu vākšanas, atteikšanās ierasties vai neierašanās uz paraugu vākšanu</a:t>
            </a:r>
            <a:br>
              <a:rPr lang="lv-LV" b="0" i="0" dirty="0">
                <a:solidFill>
                  <a:srgbClr val="212529"/>
                </a:solidFill>
                <a:effectLst/>
                <a:latin typeface="RobustaTLPro-Regular"/>
              </a:rPr>
            </a:br>
            <a:r>
              <a:rPr lang="lv-LV" b="0" i="0" dirty="0">
                <a:solidFill>
                  <a:srgbClr val="212529"/>
                </a:solidFill>
                <a:effectLst/>
                <a:latin typeface="RobustaTLPro-Regular"/>
              </a:rPr>
              <a:t>Atteikšanās vai neierašanās uz paraugu vākšanu bez pietiekama pamatojuma pēc tam, kad saņemts uzaicinājums veikt dopinga kontroli, kā arī sportists ir tīši slēpies no dopinga kontroles amatpersonām.</a:t>
            </a:r>
          </a:p>
          <a:p>
            <a:pPr algn="l">
              <a:buFont typeface="+mj-lt"/>
              <a:buAutoNum type="arabicPeriod"/>
            </a:pPr>
            <a:r>
              <a:rPr lang="lv-LV" b="0" i="0" dirty="0">
                <a:solidFill>
                  <a:srgbClr val="212529"/>
                </a:solidFill>
                <a:effectLst/>
                <a:latin typeface="RobustaTLPro-Medium"/>
              </a:rPr>
              <a:t>Informācijas nesniegšana par sportista atrašanās vietu</a:t>
            </a:r>
            <a:br>
              <a:rPr lang="lv-LV" b="0" i="0" dirty="0">
                <a:solidFill>
                  <a:srgbClr val="212529"/>
                </a:solidFill>
                <a:effectLst/>
                <a:latin typeface="RobustaTLPro-Regular"/>
              </a:rPr>
            </a:br>
            <a:r>
              <a:rPr lang="lv-LV" b="0" i="0" dirty="0">
                <a:solidFill>
                  <a:srgbClr val="212529"/>
                </a:solidFill>
                <a:effectLst/>
                <a:latin typeface="RobustaTLPro-Regular"/>
              </a:rPr>
              <a:t>Pārbaudāmo sportistu reģistrā iekļautais sportists 12 mēnešus ilgā laikposmā trīs reizes nav aizpildījis prasību sniegt nepieciešamu informāciju par savu atrašanas vietu, tad sportistam tiek piešķirts (</a:t>
            </a:r>
            <a:r>
              <a:rPr lang="lv-LV" b="0" i="1" dirty="0" err="1">
                <a:solidFill>
                  <a:srgbClr val="212529"/>
                </a:solidFill>
                <a:effectLst/>
                <a:latin typeface="RobustaTLPro-Regular"/>
              </a:rPr>
              <a:t>Missed</a:t>
            </a:r>
            <a:r>
              <a:rPr lang="lv-LV" b="0" i="1" dirty="0">
                <a:solidFill>
                  <a:srgbClr val="212529"/>
                </a:solidFill>
                <a:effectLst/>
                <a:latin typeface="RobustaTLPro-Regular"/>
              </a:rPr>
              <a:t> Test = </a:t>
            </a:r>
            <a:r>
              <a:rPr lang="lv-LV" b="0" i="1" dirty="0" err="1">
                <a:solidFill>
                  <a:srgbClr val="212529"/>
                </a:solidFill>
                <a:effectLst/>
                <a:latin typeface="RobustaTLPro-Regular"/>
              </a:rPr>
              <a:t>Filing</a:t>
            </a:r>
            <a:r>
              <a:rPr lang="lv-LV" b="0" i="1" dirty="0">
                <a:solidFill>
                  <a:srgbClr val="212529"/>
                </a:solidFill>
                <a:effectLst/>
                <a:latin typeface="RobustaTLPro-Regular"/>
              </a:rPr>
              <a:t> </a:t>
            </a:r>
            <a:r>
              <a:rPr lang="lv-LV" b="0" i="1" dirty="0" err="1">
                <a:solidFill>
                  <a:srgbClr val="212529"/>
                </a:solidFill>
                <a:effectLst/>
                <a:latin typeface="RobustaTLPro-Regular"/>
              </a:rPr>
              <a:t>Failure</a:t>
            </a:r>
            <a:r>
              <a:rPr lang="lv-LV" b="0" i="1" dirty="0">
                <a:solidFill>
                  <a:srgbClr val="212529"/>
                </a:solidFill>
                <a:effectLst/>
                <a:latin typeface="RobustaTLPro-Regular"/>
              </a:rPr>
              <a:t>)</a:t>
            </a:r>
            <a:r>
              <a:rPr lang="lv-LV" b="0" i="0" dirty="0">
                <a:solidFill>
                  <a:srgbClr val="212529"/>
                </a:solidFill>
                <a:effectLst/>
                <a:latin typeface="RobustaTLPro-Regular"/>
              </a:rPr>
              <a:t>.</a:t>
            </a:r>
          </a:p>
        </p:txBody>
      </p:sp>
    </p:spTree>
    <p:extLst>
      <p:ext uri="{BB962C8B-B14F-4D97-AF65-F5344CB8AC3E}">
        <p14:creationId xmlns:p14="http://schemas.microsoft.com/office/powerpoint/2010/main" val="561078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77345A-E4C3-7142-256D-6546EF208892}"/>
              </a:ext>
            </a:extLst>
          </p:cNvPr>
          <p:cNvSpPr txBox="1"/>
          <p:nvPr/>
        </p:nvSpPr>
        <p:spPr>
          <a:xfrm>
            <a:off x="251520" y="612844"/>
            <a:ext cx="8640960" cy="5632311"/>
          </a:xfrm>
          <a:prstGeom prst="rect">
            <a:avLst/>
          </a:prstGeom>
          <a:noFill/>
        </p:spPr>
        <p:txBody>
          <a:bodyPr wrap="square">
            <a:spAutoFit/>
          </a:bodyPr>
          <a:lstStyle/>
          <a:p>
            <a:pPr algn="l"/>
            <a:r>
              <a:rPr lang="lv-LV" b="0" i="0" dirty="0">
                <a:solidFill>
                  <a:srgbClr val="212529"/>
                </a:solidFill>
                <a:effectLst/>
                <a:latin typeface="RobustaTLPro-Medium"/>
              </a:rPr>
              <a:t>5.Falsifikācija vai falsifikācijas mēģinājums kādā no dopinga kontroles posmiem</a:t>
            </a:r>
            <a:br>
              <a:rPr lang="lv-LV" b="0" i="0" dirty="0">
                <a:solidFill>
                  <a:srgbClr val="212529"/>
                </a:solidFill>
                <a:effectLst/>
                <a:latin typeface="RobustaTLPro-Regular"/>
              </a:rPr>
            </a:br>
            <a:r>
              <a:rPr lang="lv-LV" b="0" i="0" dirty="0">
                <a:solidFill>
                  <a:srgbClr val="212529"/>
                </a:solidFill>
                <a:effectLst/>
                <a:latin typeface="RobustaTLPro-Regular"/>
              </a:rPr>
              <a:t>Darbības, kas grauj dopinga kontroles procesu, piemēram, tīša traucēšana dopinga kontroles amatpersonai, nepatiesas informācijas sniegšana antidopinga organizācijai.</a:t>
            </a:r>
          </a:p>
          <a:p>
            <a:pPr algn="l"/>
            <a:r>
              <a:rPr lang="lv-LV" b="0" i="0" dirty="0">
                <a:solidFill>
                  <a:srgbClr val="212529"/>
                </a:solidFill>
                <a:effectLst/>
                <a:latin typeface="RobustaTLPro-Medium"/>
              </a:rPr>
              <a:t>6.Aizliegtas vielas vai aizliegtas metodes glabāšana</a:t>
            </a:r>
            <a:br>
              <a:rPr lang="lv-LV" b="0" i="0" dirty="0">
                <a:solidFill>
                  <a:srgbClr val="212529"/>
                </a:solidFill>
                <a:effectLst/>
                <a:latin typeface="RobustaTLPro-Regular"/>
              </a:rPr>
            </a:br>
            <a:r>
              <a:rPr lang="lv-LV" b="0" i="0" dirty="0">
                <a:solidFill>
                  <a:srgbClr val="212529"/>
                </a:solidFill>
                <a:effectLst/>
                <a:latin typeface="RobustaTLPro-Regular"/>
              </a:rPr>
              <a:t>Sportista un sportista palīgpersonāla rīcībā sacensību laikā ir kāda aizliegta viela vai metode, kurai nav izsniegta TUE atļauja.</a:t>
            </a:r>
          </a:p>
          <a:p>
            <a:pPr algn="l"/>
            <a:r>
              <a:rPr lang="lv-LV" b="0" i="0" dirty="0">
                <a:solidFill>
                  <a:srgbClr val="212529"/>
                </a:solidFill>
                <a:effectLst/>
                <a:latin typeface="RobustaTLPro-Medium"/>
              </a:rPr>
              <a:t>7.Aizliegtas vielas vai aizliegtas metodes izplatīšana vai izplatīšanas mēģinājums</a:t>
            </a:r>
            <a:br>
              <a:rPr lang="lv-LV" b="0" i="0" dirty="0">
                <a:solidFill>
                  <a:srgbClr val="212529"/>
                </a:solidFill>
                <a:effectLst/>
                <a:latin typeface="RobustaTLPro-Regular"/>
              </a:rPr>
            </a:br>
            <a:r>
              <a:rPr lang="lv-LV" b="0" i="0" dirty="0">
                <a:solidFill>
                  <a:srgbClr val="212529"/>
                </a:solidFill>
                <a:effectLst/>
                <a:latin typeface="RobustaTLPro-Regular"/>
              </a:rPr>
              <a:t>Jebkādas aizliegtas vielas ievadīšana vai ievadīšanas mēģinājums vai aizliegtas metodes izmantošana vai izmantošanas mēģinājums sportistam sacensību laikā vai jebkādas aizliegtas vielas vai jebkādas aizliegtas metodes, kas ir aizliegta ārpus sacensību laika, ievadīšana/izmantošana vai ievadīšanas/izmantošanas mēģinājums sportistam ārpus sacensību laika.</a:t>
            </a:r>
          </a:p>
          <a:p>
            <a:pPr algn="l"/>
            <a:r>
              <a:rPr lang="lv-LV" b="0" i="0" dirty="0">
                <a:solidFill>
                  <a:srgbClr val="212529"/>
                </a:solidFill>
                <a:effectLst/>
                <a:latin typeface="RobustaTLPro-Medium"/>
              </a:rPr>
              <a:t>8.Aizliegtas vielas vai aizliegtas metodes ievadīšana vai mēģinājums.</a:t>
            </a:r>
            <a:endParaRPr lang="lv-LV" b="0" i="0" dirty="0">
              <a:solidFill>
                <a:srgbClr val="212529"/>
              </a:solidFill>
              <a:effectLst/>
              <a:latin typeface="RobustaTLPro-Regular"/>
            </a:endParaRPr>
          </a:p>
          <a:p>
            <a:pPr algn="l"/>
            <a:r>
              <a:rPr lang="lv-LV" b="0" i="0" dirty="0">
                <a:solidFill>
                  <a:srgbClr val="212529"/>
                </a:solidFill>
                <a:effectLst/>
                <a:latin typeface="RobustaTLPro-Medium"/>
              </a:rPr>
              <a:t>9.Līdzdalība</a:t>
            </a:r>
            <a:br>
              <a:rPr lang="lv-LV" b="0" i="0" dirty="0">
                <a:solidFill>
                  <a:srgbClr val="212529"/>
                </a:solidFill>
                <a:effectLst/>
                <a:latin typeface="RobustaTLPro-Regular"/>
              </a:rPr>
            </a:br>
            <a:r>
              <a:rPr lang="lv-LV" b="0" i="0" dirty="0">
                <a:solidFill>
                  <a:srgbClr val="212529"/>
                </a:solidFill>
                <a:effectLst/>
                <a:latin typeface="RobustaTLPro-Regular"/>
              </a:rPr>
              <a:t>Palīdzēšana, mudināšana, atbalstīšana, pierunāšana, plānošana, slēpšana vai cita veida tīša līdzdalība kāda antidopinga noteikuma pārkāpumā.</a:t>
            </a:r>
          </a:p>
          <a:p>
            <a:pPr algn="l"/>
            <a:r>
              <a:rPr lang="lv-LV" b="0" i="0" dirty="0">
                <a:solidFill>
                  <a:srgbClr val="212529"/>
                </a:solidFill>
                <a:effectLst/>
                <a:latin typeface="RobustaTLPro-Medium"/>
              </a:rPr>
              <a:t>10. Aizliegta biedrošanās</a:t>
            </a:r>
            <a:br>
              <a:rPr lang="lv-LV" b="0" i="0" dirty="0">
                <a:solidFill>
                  <a:srgbClr val="212529"/>
                </a:solidFill>
                <a:effectLst/>
                <a:latin typeface="RobustaTLPro-Regular"/>
              </a:rPr>
            </a:br>
            <a:r>
              <a:rPr lang="lv-LV" b="0" i="0" dirty="0">
                <a:solidFill>
                  <a:srgbClr val="212529"/>
                </a:solidFill>
                <a:effectLst/>
                <a:latin typeface="RobustaTLPro-Regular"/>
              </a:rPr>
              <a:t>Sportisti un citas personas nedrīkst sadarboties ar tiesnešiem, treneriem un ārstiem vai citiem sportistu palīgpersonāla locekļiem, kuri ir diskvalificēti kādā antidopinga noteikuma pārkāpuma dēļ vai arī personai ir noteiktas sankcijas saistībā ar dopinga lietošanu.</a:t>
            </a:r>
          </a:p>
        </p:txBody>
      </p:sp>
    </p:spTree>
    <p:extLst>
      <p:ext uri="{BB962C8B-B14F-4D97-AF65-F5344CB8AC3E}">
        <p14:creationId xmlns:p14="http://schemas.microsoft.com/office/powerpoint/2010/main" val="1128673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DDAB722-8758-3C52-05BF-51E139A85DE5}"/>
              </a:ext>
            </a:extLst>
          </p:cNvPr>
          <p:cNvSpPr txBox="1"/>
          <p:nvPr/>
        </p:nvSpPr>
        <p:spPr>
          <a:xfrm>
            <a:off x="179512" y="1124744"/>
            <a:ext cx="8640960" cy="5078313"/>
          </a:xfrm>
          <a:prstGeom prst="rect">
            <a:avLst/>
          </a:prstGeom>
          <a:noFill/>
        </p:spPr>
        <p:txBody>
          <a:bodyPr wrap="square">
            <a:spAutoFit/>
          </a:bodyPr>
          <a:lstStyle/>
          <a:p>
            <a:pPr algn="l"/>
            <a:r>
              <a:rPr lang="lv-LV" b="0" i="0" dirty="0">
                <a:solidFill>
                  <a:srgbClr val="212529"/>
                </a:solidFill>
                <a:effectLst/>
                <a:latin typeface="RobustaTLPro-Medium"/>
              </a:rPr>
              <a:t>11.Ziņotāju ietekmēšana</a:t>
            </a:r>
            <a:br>
              <a:rPr lang="lv-LV" b="0" i="0" dirty="0">
                <a:solidFill>
                  <a:srgbClr val="212529"/>
                </a:solidFill>
                <a:effectLst/>
                <a:latin typeface="RobustaTLPro-Regular"/>
              </a:rPr>
            </a:br>
            <a:r>
              <a:rPr lang="lv-LV" b="0" i="0" dirty="0">
                <a:solidFill>
                  <a:srgbClr val="212529"/>
                </a:solidFill>
                <a:effectLst/>
                <a:latin typeface="RobustaTLPro-Regular"/>
              </a:rPr>
              <a:t>Kādam tiek draudēts vai kāds tiek iebiedēts, lai atturētu no ziņošanas par antidopinga noteikumu pārkāpumiem atbildīgajām institūcijām;</a:t>
            </a:r>
            <a:br>
              <a:rPr lang="lv-LV" b="0" i="0" dirty="0">
                <a:solidFill>
                  <a:srgbClr val="212529"/>
                </a:solidFill>
                <a:effectLst/>
                <a:latin typeface="RobustaTLPro-Regular"/>
              </a:rPr>
            </a:br>
            <a:r>
              <a:rPr lang="lv-LV" b="0" i="0" dirty="0">
                <a:solidFill>
                  <a:srgbClr val="212529"/>
                </a:solidFill>
                <a:effectLst/>
                <a:latin typeface="RobustaTLPro-Regular"/>
              </a:rPr>
              <a:t>Vai tiek īstenota atriebība, pret ziņotāju;</a:t>
            </a:r>
            <a:br>
              <a:rPr lang="lv-LV" b="0" i="0" dirty="0">
                <a:solidFill>
                  <a:srgbClr val="212529"/>
                </a:solidFill>
                <a:effectLst/>
                <a:latin typeface="RobustaTLPro-Regular"/>
              </a:rPr>
            </a:br>
            <a:r>
              <a:rPr lang="lv-LV" b="0" i="0" dirty="0">
                <a:solidFill>
                  <a:srgbClr val="212529"/>
                </a:solidFill>
                <a:effectLst/>
                <a:latin typeface="RobustaTLPro-Regular"/>
              </a:rPr>
              <a:t>Par šādu antidopinga noteikumu pārkāpumu var tikt piešķirta mūža diskvalifikācija no sporta.</a:t>
            </a:r>
          </a:p>
          <a:p>
            <a:pPr algn="l"/>
            <a:r>
              <a:rPr lang="lv-LV" b="0" i="0" dirty="0">
                <a:solidFill>
                  <a:srgbClr val="1C1C1C"/>
                </a:solidFill>
                <a:effectLst/>
                <a:latin typeface="RobustaTLPro-Medium"/>
              </a:rPr>
              <a:t>Ar visiem šiem noteikumiem sportists un sportista atbalsta personāls var iepazīties Pasaules Antidopinga kodeksā. Par antidopinga noteikumu pārkāpumiem piemēro sankcijas saskaņā ar </a:t>
            </a:r>
            <a:r>
              <a:rPr lang="lv-LV" b="0" i="0" u="sng" dirty="0">
                <a:solidFill>
                  <a:srgbClr val="1C1C1C"/>
                </a:solidFill>
                <a:effectLst/>
                <a:latin typeface="RobustaTLPro-Medium"/>
                <a:hlinkClick r:id="rId2" tooltip="Par Pasaules Antidopinga aģentūras 2021. gada Pasaules Antidopinga kodeksa pieņemšanu"/>
              </a:rPr>
              <a:t>Pasaules Antidopinga kodeksā</a:t>
            </a:r>
            <a:r>
              <a:rPr lang="lv-LV" b="0" i="0" u="sng" dirty="0">
                <a:solidFill>
                  <a:srgbClr val="1C1C1C"/>
                </a:solidFill>
                <a:effectLst/>
                <a:latin typeface="RobustaTLPro-Medium"/>
                <a:hlinkClick r:id="rId3" tooltip="Normatīvie akti un starptautiskie dokumenti"/>
              </a:rPr>
              <a:t> </a:t>
            </a:r>
            <a:r>
              <a:rPr lang="lv-LV" b="0" i="0" dirty="0">
                <a:solidFill>
                  <a:srgbClr val="1C1C1C"/>
                </a:solidFill>
                <a:effectLst/>
                <a:latin typeface="RobustaTLPro-Medium"/>
              </a:rPr>
              <a:t>noteikto.</a:t>
            </a:r>
          </a:p>
          <a:p>
            <a:pPr algn="l">
              <a:buFont typeface="Arial" panose="020B0604020202020204" pitchFamily="34" charset="0"/>
              <a:buChar char="•"/>
            </a:pPr>
            <a:r>
              <a:rPr lang="lv-LV" b="0" i="0" dirty="0">
                <a:solidFill>
                  <a:srgbClr val="212529"/>
                </a:solidFill>
                <a:effectLst/>
                <a:latin typeface="RobustaTLPro-Medium"/>
              </a:rPr>
              <a:t>Atceries, ka Tu pats esi atbildīgs par to, lai Tavā organismā nenokļūtu aizliegtas vielas un Tu neizmantotu aizliegtas metodes.</a:t>
            </a:r>
            <a:r>
              <a:rPr lang="lv-LV" b="0" i="0" dirty="0">
                <a:solidFill>
                  <a:srgbClr val="212529"/>
                </a:solidFill>
                <a:effectLst/>
                <a:latin typeface="RobustaTLPro-Regular"/>
              </a:rPr>
              <a:t> </a:t>
            </a:r>
          </a:p>
          <a:p>
            <a:pPr algn="l">
              <a:buFont typeface="Arial" panose="020B0604020202020204" pitchFamily="34" charset="0"/>
              <a:buChar char="•"/>
            </a:pPr>
            <a:r>
              <a:rPr lang="lv-LV" b="0" i="0" dirty="0">
                <a:solidFill>
                  <a:srgbClr val="212529"/>
                </a:solidFill>
                <a:effectLst/>
                <a:latin typeface="RobustaTLPro-Regular"/>
              </a:rPr>
              <a:t>Aizliegto vielu un metožu sarakstu Pasaules antidopinga aģentūra pārskata un papildina vismaz reizi gadā, kas tiek publicēts jau oktobrī un stājas spēkā ar 1. janvāri, tāpēc seko līdzi jaunumiem un informē par tiem arī savu ārstu! </a:t>
            </a:r>
          </a:p>
          <a:p>
            <a:pPr algn="l">
              <a:buFont typeface="Arial" panose="020B0604020202020204" pitchFamily="34" charset="0"/>
              <a:buChar char="•"/>
            </a:pPr>
            <a:r>
              <a:rPr lang="lv-LV" b="0" i="0" dirty="0">
                <a:solidFill>
                  <a:srgbClr val="212529"/>
                </a:solidFill>
                <a:effectLst/>
                <a:latin typeface="RobustaTLPro-Medium"/>
              </a:rPr>
              <a:t>Ņem vērā, ka aizliegto vielu sarakstā ir virkne vielas, kas nopērkamas aptiekā gan recepšu, gan bezrecepšu medikamentu sastāvā.</a:t>
            </a:r>
            <a:endParaRPr lang="lv-LV" b="0" i="0" dirty="0">
              <a:solidFill>
                <a:srgbClr val="212529"/>
              </a:solidFill>
              <a:effectLst/>
              <a:latin typeface="RobustaTLPro-Regular"/>
            </a:endParaRPr>
          </a:p>
          <a:p>
            <a:pPr algn="l"/>
            <a:r>
              <a:rPr lang="lv-LV" b="0" i="0" dirty="0">
                <a:solidFill>
                  <a:srgbClr val="212529"/>
                </a:solidFill>
                <a:effectLst/>
                <a:latin typeface="RobustaTLPro-Medium"/>
              </a:rPr>
              <a:t>Ja rodas šaubas, vai medikamenta sastāvā esošā viela ir sportā atļauta, sazinies ar Latvijas Antidopinga biroju vai apmeklē </a:t>
            </a:r>
            <a:r>
              <a:rPr lang="lv-LV" b="0" i="0" u="sng" dirty="0">
                <a:solidFill>
                  <a:srgbClr val="212529"/>
                </a:solidFill>
                <a:effectLst/>
                <a:latin typeface="RobustaTLPro-Medium"/>
                <a:hlinkClick r:id="rId4"/>
              </a:rPr>
              <a:t>Latvijas Zāļu reģistru</a:t>
            </a:r>
            <a:r>
              <a:rPr lang="lv-LV" b="0" i="0" dirty="0">
                <a:solidFill>
                  <a:srgbClr val="212529"/>
                </a:solidFill>
                <a:effectLst/>
                <a:latin typeface="RobustaTLPro-Medium"/>
              </a:rPr>
              <a:t>.</a:t>
            </a:r>
            <a:endParaRPr lang="lv-LV" b="0" i="0" dirty="0">
              <a:solidFill>
                <a:srgbClr val="212529"/>
              </a:solidFill>
              <a:effectLst/>
              <a:latin typeface="RobustaTLPro-Regular"/>
            </a:endParaRPr>
          </a:p>
        </p:txBody>
      </p:sp>
    </p:spTree>
    <p:extLst>
      <p:ext uri="{BB962C8B-B14F-4D97-AF65-F5344CB8AC3E}">
        <p14:creationId xmlns:p14="http://schemas.microsoft.com/office/powerpoint/2010/main" val="1181741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C7059-E7CD-644A-3E1D-D26CCB3980EE}"/>
              </a:ext>
            </a:extLst>
          </p:cNvPr>
          <p:cNvSpPr>
            <a:spLocks noGrp="1"/>
          </p:cNvSpPr>
          <p:nvPr>
            <p:ph type="title"/>
          </p:nvPr>
        </p:nvSpPr>
        <p:spPr/>
        <p:txBody>
          <a:bodyPr>
            <a:normAutofit fontScale="90000"/>
          </a:bodyPr>
          <a:lstStyle/>
          <a:p>
            <a:r>
              <a:rPr lang="lv-LV" dirty="0"/>
              <a:t>LATVIJAS ANTIDOPINGA BIROJS https://www.antidopings.gov.lv/lv</a:t>
            </a:r>
            <a:endParaRPr lang="en-GB" dirty="0"/>
          </a:p>
        </p:txBody>
      </p:sp>
      <p:pic>
        <p:nvPicPr>
          <p:cNvPr id="5" name="Content Placeholder 4">
            <a:extLst>
              <a:ext uri="{FF2B5EF4-FFF2-40B4-BE49-F238E27FC236}">
                <a16:creationId xmlns:a16="http://schemas.microsoft.com/office/drawing/2014/main" id="{BAF00B88-5B0E-8587-6ADC-2E7275FE1DDA}"/>
              </a:ext>
            </a:extLst>
          </p:cNvPr>
          <p:cNvPicPr>
            <a:picLocks noGrp="1" noChangeAspect="1"/>
          </p:cNvPicPr>
          <p:nvPr>
            <p:ph idx="1"/>
          </p:nvPr>
        </p:nvPicPr>
        <p:blipFill>
          <a:blip r:embed="rId2"/>
          <a:stretch>
            <a:fillRect/>
          </a:stretch>
        </p:blipFill>
        <p:spPr>
          <a:xfrm>
            <a:off x="548922" y="1600200"/>
            <a:ext cx="8046156" cy="4525963"/>
          </a:xfrm>
        </p:spPr>
      </p:pic>
    </p:spTree>
    <p:extLst>
      <p:ext uri="{BB962C8B-B14F-4D97-AF65-F5344CB8AC3E}">
        <p14:creationId xmlns:p14="http://schemas.microsoft.com/office/powerpoint/2010/main" val="3204105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EF780-9024-4FAC-A643-AEE8219A920B}"/>
              </a:ext>
            </a:extLst>
          </p:cNvPr>
          <p:cNvSpPr>
            <a:spLocks noGrp="1"/>
          </p:cNvSpPr>
          <p:nvPr>
            <p:ph type="title"/>
          </p:nvPr>
        </p:nvSpPr>
        <p:spPr>
          <a:xfrm>
            <a:off x="457200" y="274638"/>
            <a:ext cx="8229600" cy="5818658"/>
          </a:xfrm>
        </p:spPr>
        <p:txBody>
          <a:bodyPr/>
          <a:lstStyle/>
          <a:p>
            <a:r>
              <a:rPr lang="lv-LV" b="1" dirty="0"/>
              <a:t>NĀKAMREIZ JAU RUNĀSIM PAR SACENSĪBĀM…</a:t>
            </a:r>
            <a:endParaRPr lang="en-GB" b="1" dirty="0"/>
          </a:p>
        </p:txBody>
      </p:sp>
    </p:spTree>
    <p:extLst>
      <p:ext uri="{BB962C8B-B14F-4D97-AF65-F5344CB8AC3E}">
        <p14:creationId xmlns:p14="http://schemas.microsoft.com/office/powerpoint/2010/main" val="21111647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1384</TotalTime>
  <Words>611</Words>
  <Application>Microsoft Office PowerPoint</Application>
  <PresentationFormat>On-screen Show (4:3)</PresentationFormat>
  <Paragraphs>25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RobustaTLPro-Medium</vt:lpstr>
      <vt:lpstr>RobustaTLPro-Regular</vt:lpstr>
      <vt:lpstr>Office Theme</vt:lpstr>
      <vt:lpstr>2023.GADS</vt:lpstr>
      <vt:lpstr>Šodien</vt:lpstr>
      <vt:lpstr>PowerPoint Presentation</vt:lpstr>
      <vt:lpstr>PowerPoint Presentation</vt:lpstr>
      <vt:lpstr>PowerPoint Presentation</vt:lpstr>
      <vt:lpstr>LATVIJAS ANTIDOPINGA BIROJS https://www.antidopings.gov.lv/lv</vt:lpstr>
      <vt:lpstr>NĀKAMREIZ JAU RUNĀSIM PAR SACENSĪBĀM…</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2013.GADS</dc:title>
  <dc:creator>Edzus</dc:creator>
  <cp:lastModifiedBy>eduards.lapsins eduards.lapsins</cp:lastModifiedBy>
  <cp:revision>91</cp:revision>
  <dcterms:created xsi:type="dcterms:W3CDTF">2013-11-14T11:28:28Z</dcterms:created>
  <dcterms:modified xsi:type="dcterms:W3CDTF">2023-10-17T10:50:27Z</dcterms:modified>
</cp:coreProperties>
</file>